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18"/>
  </p:notesMasterIdLst>
  <p:sldIdLst>
    <p:sldId id="256" r:id="rId2"/>
    <p:sldId id="262" r:id="rId3"/>
    <p:sldId id="275" r:id="rId4"/>
    <p:sldId id="263" r:id="rId5"/>
    <p:sldId id="269" r:id="rId6"/>
    <p:sldId id="281" r:id="rId7"/>
    <p:sldId id="277" r:id="rId8"/>
    <p:sldId id="270" r:id="rId9"/>
    <p:sldId id="282" r:id="rId10"/>
    <p:sldId id="272" r:id="rId11"/>
    <p:sldId id="273" r:id="rId12"/>
    <p:sldId id="274" r:id="rId13"/>
    <p:sldId id="279" r:id="rId14"/>
    <p:sldId id="280" r:id="rId15"/>
    <p:sldId id="278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tama" id="{80C8F01D-2D42-4386-B112-B45ED03DBA0F}">
          <p14:sldIdLst>
            <p14:sldId id="256"/>
          </p14:sldIdLst>
        </p14:section>
        <p14:section name="Isi" id="{9906FCD1-E225-45F7-AB06-C7E3CF1774C4}">
          <p14:sldIdLst>
            <p14:sldId id="262"/>
            <p14:sldId id="275"/>
            <p14:sldId id="263"/>
            <p14:sldId id="269"/>
            <p14:sldId id="281"/>
            <p14:sldId id="277"/>
            <p14:sldId id="270"/>
            <p14:sldId id="282"/>
            <p14:sldId id="272"/>
            <p14:sldId id="273"/>
            <p14:sldId id="274"/>
            <p14:sldId id="279"/>
            <p14:sldId id="280"/>
            <p14:sldId id="278"/>
          </p14:sldIdLst>
        </p14:section>
        <p14:section name="Interactive Dashboard" id="{8DF92245-3801-4FE0-A34B-61D89411F9E5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5FB"/>
    <a:srgbClr val="FE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5" autoAdjust="0"/>
    <p:restoredTop sz="94660"/>
  </p:normalViewPr>
  <p:slideViewPr>
    <p:cSldViewPr>
      <p:cViewPr>
        <p:scale>
          <a:sx n="42" d="100"/>
          <a:sy n="42" d="100"/>
        </p:scale>
        <p:origin x="-121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AE20D1-E355-4AEA-93AF-E559A5A79BBD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342B7-C1A7-468F-8B2F-489FC08A6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1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11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342B7-C1A7-468F-8B2F-489FC08A69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44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24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0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7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47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3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41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4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31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5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BB3D2-B0AD-4BFE-A0A5-695C02C61765}" type="datetimeFigureOut">
              <a:rPr lang="en-US" smtClean="0"/>
              <a:t>12/19/2012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A1309-1E5E-4B5D-A163-78B001B38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lympic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lagpedia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819400"/>
            <a:ext cx="9144000" cy="76200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chemeClr val="accent4">
                    <a:lumMod val="50000"/>
                  </a:schemeClr>
                </a:solidFill>
              </a:rPr>
              <a:t>SAP Dashboard</a:t>
            </a:r>
            <a:r>
              <a:rPr lang="en-US" sz="4800" b="1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sz="4800" b="1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sz="4800" b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endParaRPr lang="en-US" sz="32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7" name="Picture 3" descr="E:\My Project\Nando\Organisasi\Permadhis\Waisak\Logo\Send Logo\Send Logo\LOGO STMIK GI MDP_OK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669074"/>
            <a:ext cx="2444265" cy="73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y Project\Nando\Organisasi\Permadhis\Waisak\Logo\Send Logo\Send Logo\LOGO MDP BUSINESS SCHOOL_OK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129" y="5681799"/>
            <a:ext cx="1247873" cy="79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69" y="679563"/>
            <a:ext cx="3552331" cy="16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3318808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Design Competition</a:t>
            </a:r>
            <a:b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Southeast Asia</a:t>
            </a:r>
          </a:p>
          <a:p>
            <a:pPr algn="ctr"/>
            <a:r>
              <a:rPr lang="en-US" sz="4000" b="1" dirty="0" smtClean="0">
                <a:solidFill>
                  <a:schemeClr val="accent3">
                    <a:lumMod val="75000"/>
                  </a:schemeClr>
                </a:solidFill>
              </a:rPr>
              <a:t>“The Best Of Olympic Games”</a:t>
            </a:r>
            <a:endParaRPr lang="en-US" sz="40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632" y="5560775"/>
            <a:ext cx="2742826" cy="76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7620000" y="0"/>
            <a:ext cx="1428669" cy="289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</a:t>
            </a:r>
          </a:p>
          <a:p>
            <a:r>
              <a:rPr lang="en-US" dirty="0" smtClean="0"/>
              <a:t>0</a:t>
            </a:r>
          </a:p>
          <a:p>
            <a:r>
              <a:rPr lang="en-US" dirty="0" smtClean="0"/>
              <a:t>1</a:t>
            </a:r>
          </a:p>
          <a:p>
            <a:r>
              <a:rPr lang="en-US" dirty="0"/>
              <a:t>2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899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dashboard yang kami </a:t>
            </a:r>
            <a:r>
              <a:rPr lang="en-US" dirty="0" err="1" smtClean="0"/>
              <a:t>gunakan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13156" r="48283" b="77914"/>
          <a:stretch/>
        </p:blipFill>
        <p:spPr bwMode="auto">
          <a:xfrm>
            <a:off x="381001" y="2668563"/>
            <a:ext cx="5562600" cy="65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81400" y="397067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Label</a:t>
            </a:r>
            <a:endParaRPr lang="en-US" sz="2800" b="1" dirty="0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5" t="24782" r="49478" b="57429"/>
          <a:stretch/>
        </p:blipFill>
        <p:spPr bwMode="auto">
          <a:xfrm>
            <a:off x="537882" y="3657598"/>
            <a:ext cx="2796987" cy="117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1" t="24334" r="76392" b="57877"/>
          <a:stretch/>
        </p:blipFill>
        <p:spPr bwMode="auto">
          <a:xfrm>
            <a:off x="723903" y="4946920"/>
            <a:ext cx="2447363" cy="171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86400" y="2765123"/>
            <a:ext cx="308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Ticker Menu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81400" y="542938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Image Content Placeholder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388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dashboard yang kami </a:t>
            </a:r>
            <a:r>
              <a:rPr lang="en-US" dirty="0" err="1" smtClean="0"/>
              <a:t>gunakan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7" t="50742" r="51602" b="10479"/>
          <a:stretch/>
        </p:blipFill>
        <p:spPr bwMode="auto">
          <a:xfrm>
            <a:off x="381000" y="2827812"/>
            <a:ext cx="2110213" cy="235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29266" r="52936" b="33977"/>
          <a:stretch>
            <a:fillRect/>
          </a:stretch>
        </p:blipFill>
        <p:spPr bwMode="auto">
          <a:xfrm>
            <a:off x="2671824" y="2991923"/>
            <a:ext cx="3652776" cy="1933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5334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 Radar Chart                 Line Chart                     Pie Chart</a:t>
            </a:r>
            <a:endParaRPr lang="en-US" sz="2800" b="1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41" t="14200" r="12772" b="49645"/>
          <a:stretch/>
        </p:blipFill>
        <p:spPr bwMode="auto">
          <a:xfrm>
            <a:off x="6485964" y="2883454"/>
            <a:ext cx="2353236" cy="231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24200" y="58674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Trend Analysis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4399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dashboard yang kami </a:t>
            </a:r>
            <a:r>
              <a:rPr lang="en-US" dirty="0" err="1" smtClean="0"/>
              <a:t>gunakan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20493" r="70030" b="71298"/>
          <a:stretch/>
        </p:blipFill>
        <p:spPr bwMode="auto">
          <a:xfrm>
            <a:off x="352596" y="5522986"/>
            <a:ext cx="3305004" cy="62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t="12759" r="49123" b="51679"/>
          <a:stretch/>
        </p:blipFill>
        <p:spPr bwMode="auto">
          <a:xfrm>
            <a:off x="367552" y="2819400"/>
            <a:ext cx="3213848" cy="175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0" t="49597" r="50980" b="13406"/>
          <a:stretch>
            <a:fillRect/>
          </a:stretch>
        </p:blipFill>
        <p:spPr bwMode="auto">
          <a:xfrm>
            <a:off x="6822139" y="2678484"/>
            <a:ext cx="1884609" cy="2350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868267" y="5105400"/>
            <a:ext cx="5257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      List Box                    Gauges</a:t>
            </a:r>
            <a:endParaRPr lang="en-US" sz="2800" b="1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7894" r="71156" b="19216"/>
          <a:stretch/>
        </p:blipFill>
        <p:spPr bwMode="auto">
          <a:xfrm>
            <a:off x="3868267" y="3025809"/>
            <a:ext cx="2626659" cy="209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23582" y="6182380"/>
            <a:ext cx="308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Combo Box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99782" y="4648200"/>
            <a:ext cx="308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Score Card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92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Dashboard</a:t>
            </a:r>
            <a:r>
              <a:rPr lang="en-US" dirty="0" smtClean="0"/>
              <a:t>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data </a:t>
            </a:r>
            <a:r>
              <a:rPr lang="en-US" dirty="0" err="1" smtClean="0"/>
              <a:t>perolehan</a:t>
            </a:r>
            <a:r>
              <a:rPr lang="en-US" dirty="0" smtClean="0"/>
              <a:t> </a:t>
            </a:r>
            <a:r>
              <a:rPr lang="en-US" dirty="0" err="1" smtClean="0"/>
              <a:t>medali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data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pemenang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cabang</a:t>
            </a:r>
            <a:r>
              <a:rPr lang="en-US" dirty="0" smtClean="0"/>
              <a:t> </a:t>
            </a:r>
            <a:r>
              <a:rPr lang="en-US" dirty="0" err="1" smtClean="0"/>
              <a:t>olahraga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disajikan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sistematis</a:t>
            </a:r>
            <a:r>
              <a:rPr lang="en-US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mudah</a:t>
            </a:r>
            <a:r>
              <a:rPr lang="en-US" dirty="0" smtClean="0"/>
              <a:t> </a:t>
            </a:r>
            <a:r>
              <a:rPr lang="en-US" dirty="0" err="1" smtClean="0"/>
              <a:t>mempelajari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menganalisis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perolehan</a:t>
            </a:r>
            <a:r>
              <a:rPr lang="en-US" dirty="0" smtClean="0"/>
              <a:t> </a:t>
            </a:r>
            <a:r>
              <a:rPr lang="en-US" dirty="0" err="1" smtClean="0"/>
              <a:t>medali</a:t>
            </a:r>
            <a:r>
              <a:rPr lang="en-US" dirty="0" smtClean="0"/>
              <a:t> </a:t>
            </a:r>
            <a:r>
              <a:rPr lang="en-US" dirty="0" err="1" smtClean="0"/>
              <a:t>olimpiade</a:t>
            </a:r>
            <a:r>
              <a:rPr lang="en-US" dirty="0" smtClean="0"/>
              <a:t> </a:t>
            </a:r>
            <a:r>
              <a:rPr lang="en-US" dirty="0" err="1" smtClean="0"/>
              <a:t>maupun</a:t>
            </a:r>
            <a:r>
              <a:rPr lang="en-US" dirty="0" smtClean="0"/>
              <a:t> performance </a:t>
            </a:r>
            <a:r>
              <a:rPr lang="en-US" dirty="0" err="1" smtClean="0"/>
              <a:t>setiap</a:t>
            </a:r>
            <a:r>
              <a:rPr lang="en-US" dirty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selama</a:t>
            </a:r>
            <a:r>
              <a:rPr lang="en-US" dirty="0" smtClean="0"/>
              <a:t> 5 </a:t>
            </a:r>
            <a:r>
              <a:rPr lang="en-US" dirty="0" err="1" smtClean="0"/>
              <a:t>tahun</a:t>
            </a:r>
            <a:r>
              <a:rPr lang="en-US" dirty="0" smtClean="0"/>
              <a:t> </a:t>
            </a:r>
            <a:r>
              <a:rPr lang="en-US" dirty="0" err="1" smtClean="0"/>
              <a:t>pelaksanaan</a:t>
            </a:r>
            <a:r>
              <a:rPr lang="en-US" dirty="0" smtClean="0"/>
              <a:t> </a:t>
            </a:r>
            <a:r>
              <a:rPr lang="en-US" dirty="0" err="1" smtClean="0"/>
              <a:t>olimpiade</a:t>
            </a:r>
            <a:r>
              <a:rPr lang="en-US" dirty="0" smtClean="0"/>
              <a:t> 1996 - 2012. </a:t>
            </a:r>
          </a:p>
        </p:txBody>
      </p:sp>
      <p:pic>
        <p:nvPicPr>
          <p:cNvPr id="10242" name="Picture 2" descr="E:\My Icon\Icon\Icons\Actions\editpas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76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My Icon\Icon\Icons\Actions\editpas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17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Dashboard </a:t>
            </a:r>
            <a:r>
              <a:rPr lang="en-US" dirty="0" err="1" smtClean="0"/>
              <a:t>ini</a:t>
            </a:r>
            <a:r>
              <a:rPr lang="en-US" dirty="0" smtClean="0"/>
              <a:t> </a:t>
            </a:r>
            <a:r>
              <a:rPr lang="en-US" dirty="0" err="1" smtClean="0"/>
              <a:t>diharapkan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dimanfaatkan</a:t>
            </a:r>
            <a:r>
              <a:rPr lang="en-US" dirty="0" smtClean="0"/>
              <a:t>               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maksimal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menggali</a:t>
            </a:r>
            <a:r>
              <a:rPr lang="en-US" dirty="0" smtClean="0"/>
              <a:t> </a:t>
            </a:r>
            <a:r>
              <a:rPr lang="en-US" dirty="0" err="1" smtClean="0"/>
              <a:t>informasi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olimpiade</a:t>
            </a:r>
            <a:r>
              <a:rPr lang="en-US" dirty="0" smtClean="0"/>
              <a:t> </a:t>
            </a:r>
            <a:r>
              <a:rPr lang="en-US" dirty="0" err="1" smtClean="0"/>
              <a:t>periode</a:t>
            </a:r>
            <a:r>
              <a:rPr lang="en-US" dirty="0" smtClean="0"/>
              <a:t> 1996 - 2012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hal</a:t>
            </a:r>
            <a:r>
              <a:rPr lang="en-US" dirty="0" smtClean="0"/>
              <a:t> yang </a:t>
            </a:r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dikembangkan</a:t>
            </a:r>
            <a:r>
              <a:rPr lang="en-US" dirty="0" smtClean="0"/>
              <a:t> </a:t>
            </a:r>
            <a:r>
              <a:rPr lang="en-US" dirty="0" err="1" smtClean="0"/>
              <a:t>meliputi</a:t>
            </a:r>
            <a:r>
              <a:rPr lang="en-US" dirty="0" smtClean="0"/>
              <a:t> </a:t>
            </a:r>
            <a:r>
              <a:rPr lang="en-US" dirty="0" err="1" smtClean="0"/>
              <a:t>prediksi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analisis</a:t>
            </a:r>
            <a:r>
              <a:rPr lang="en-US" dirty="0" smtClean="0"/>
              <a:t> data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serta</a:t>
            </a:r>
            <a:r>
              <a:rPr lang="en-US" dirty="0" smtClean="0"/>
              <a:t> performance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negara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cabang</a:t>
            </a:r>
            <a:r>
              <a:rPr lang="en-US" dirty="0" smtClean="0"/>
              <a:t> </a:t>
            </a:r>
            <a:r>
              <a:rPr lang="en-US" dirty="0" err="1" smtClean="0"/>
              <a:t>olahraga</a:t>
            </a:r>
            <a:endParaRPr lang="en-US" dirty="0"/>
          </a:p>
        </p:txBody>
      </p:sp>
      <p:pic>
        <p:nvPicPr>
          <p:cNvPr id="14338" name="Picture 2" descr="E:\My Icon\Icon\Icons\Filetypes\exten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105400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My Icon\Icon\Icons\Filetypes\extens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924800" y="25146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My Icon\Icon\Icons\Filetypes\extens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93000" y="533400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Executive Summary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Interactive Dashboard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91440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3600" b="1" dirty="0" smtClean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 smtClean="0"/>
              <a:t> SAP Dashboard Design Competition </a:t>
            </a:r>
          </a:p>
          <a:p>
            <a:pPr marL="0" indent="0" algn="ctr">
              <a:buNone/>
            </a:pPr>
            <a:r>
              <a:rPr lang="en-US" sz="3600" b="1" dirty="0" smtClean="0"/>
              <a:t>Tingkat Asia Tenggara</a:t>
            </a:r>
          </a:p>
          <a:p>
            <a:pPr marL="0" indent="0" algn="ctr">
              <a:buNone/>
            </a:pPr>
            <a:r>
              <a:rPr lang="en-US" sz="3600" b="1" dirty="0" smtClean="0"/>
              <a:t>Created By : Teddy Brothers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1676400"/>
            <a:ext cx="3552331" cy="16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0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spid="4102" name="ShockwaveFlash1" r:id="rId2" imgW="9142857" imgH="6857143"/>
        </mc:Choice>
        <mc:Fallback>
          <p:control name="ShockwaveFlash1" r:id="rId2" imgW="9142857" imgH="6857143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9144000" cy="6858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036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id-ID" noProof="1" smtClean="0"/>
              <a:t>Apa</a:t>
            </a:r>
            <a:r>
              <a:rPr lang="id-ID" dirty="0" smtClean="0"/>
              <a:t> Itu Dashboard ?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1524000"/>
            <a:ext cx="5410200" cy="24384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id-ID" sz="3600" b="1" dirty="0" smtClean="0">
                <a:solidFill>
                  <a:srgbClr val="002060"/>
                </a:solidFill>
              </a:rPr>
              <a:t>Dashboard </a:t>
            </a:r>
            <a:r>
              <a:rPr lang="id-ID" sz="3600" dirty="0" smtClean="0">
                <a:solidFill>
                  <a:srgbClr val="002060"/>
                </a:solidFill>
              </a:rPr>
              <a:t>adalah sebuah tampilan </a:t>
            </a:r>
            <a:r>
              <a:rPr lang="en-US" sz="3600" dirty="0" smtClean="0">
                <a:solidFill>
                  <a:srgbClr val="002060"/>
                </a:solidFill>
              </a:rPr>
              <a:t>panel </a:t>
            </a:r>
            <a:r>
              <a:rPr lang="en-US" sz="3600" dirty="0" err="1" smtClean="0">
                <a:solidFill>
                  <a:srgbClr val="002060"/>
                </a:solidFill>
              </a:rPr>
              <a:t>grafis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id-ID" sz="3600" dirty="0" smtClean="0">
                <a:solidFill>
                  <a:srgbClr val="002060"/>
                </a:solidFill>
              </a:rPr>
              <a:t>yang dibuat oleh sebuah software computer dengan tujuan </a:t>
            </a:r>
            <a:r>
              <a:rPr lang="en-US" sz="3600" dirty="0" err="1" smtClean="0">
                <a:solidFill>
                  <a:srgbClr val="002060"/>
                </a:solidFill>
              </a:rPr>
              <a:t>menyajikan</a:t>
            </a:r>
            <a:r>
              <a:rPr lang="id-ID" sz="3600" dirty="0" smtClean="0">
                <a:solidFill>
                  <a:srgbClr val="002060"/>
                </a:solidFill>
              </a:rPr>
              <a:t> informasi </a:t>
            </a:r>
            <a:r>
              <a:rPr lang="en-US" sz="3600" dirty="0" err="1" smtClean="0">
                <a:solidFill>
                  <a:srgbClr val="002060"/>
                </a:solidFill>
              </a:rPr>
              <a:t>secara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mudah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sehingga</a:t>
            </a:r>
            <a:r>
              <a:rPr lang="en-US" sz="3600" dirty="0" smtClean="0">
                <a:solidFill>
                  <a:srgbClr val="002060"/>
                </a:solidFill>
              </a:rPr>
              <a:t> user </a:t>
            </a:r>
            <a:r>
              <a:rPr lang="en-US" sz="3600" dirty="0" err="1" smtClean="0">
                <a:solidFill>
                  <a:srgbClr val="002060"/>
                </a:solidFill>
              </a:rPr>
              <a:t>dapat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mengambil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keputusan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dengan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lebih</a:t>
            </a:r>
            <a:r>
              <a:rPr lang="en-US" sz="3600" dirty="0" smtClean="0">
                <a:solidFill>
                  <a:srgbClr val="002060"/>
                </a:solidFill>
              </a:rPr>
              <a:t> </a:t>
            </a:r>
            <a:r>
              <a:rPr lang="en-US" sz="3600" dirty="0" err="1" smtClean="0">
                <a:solidFill>
                  <a:srgbClr val="002060"/>
                </a:solidFill>
              </a:rPr>
              <a:t>baik</a:t>
            </a:r>
            <a:r>
              <a:rPr lang="en-US" sz="3600" dirty="0" smtClean="0">
                <a:solidFill>
                  <a:srgbClr val="002060"/>
                </a:solidFill>
              </a:rPr>
              <a:t>.</a:t>
            </a:r>
            <a:endParaRPr lang="id-ID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4195482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id-ID" sz="3600" dirty="0"/>
          </a:p>
        </p:txBody>
      </p:sp>
      <p:pic>
        <p:nvPicPr>
          <p:cNvPr id="8195" name="Picture 3" descr="E:\My Icon\Icon\Icons\Emblems\mark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600200"/>
            <a:ext cx="2895600" cy="2895600"/>
          </a:xfrm>
          <a:prstGeom prst="rect">
            <a:avLst/>
          </a:prstGeom>
          <a:noFill/>
          <a:effectLst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663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520638"/>
            <a:ext cx="6781800" cy="4499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219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 smtClean="0"/>
              <a:t>Contoh </a:t>
            </a:r>
            <a:r>
              <a:rPr lang="id-ID" dirty="0" smtClean="0"/>
              <a:t>Dashboard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796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Dashboard 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14400" y="1447800"/>
            <a:ext cx="7505700" cy="1828800"/>
            <a:chOff x="914400" y="1447800"/>
            <a:chExt cx="7505700" cy="1828800"/>
          </a:xfrm>
        </p:grpSpPr>
        <p:pic>
          <p:nvPicPr>
            <p:cNvPr id="9220" name="Picture 4" descr="E:\My Icon\Icon\Icons\Emblems\presenta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44780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2895600" y="1854368"/>
              <a:ext cx="55245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bg1">
                      <a:lumMod val="50000"/>
                    </a:schemeClr>
                  </a:solidFill>
                </a:rPr>
                <a:t>Informatif</a:t>
              </a:r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3200" b="1" dirty="0" err="1">
                  <a:solidFill>
                    <a:schemeClr val="bg1">
                      <a:lumMod val="50000"/>
                    </a:schemeClr>
                  </a:solidFill>
                </a:rPr>
                <a:t>dan</a:t>
              </a:r>
              <a:r>
                <a:rPr lang="en-US" sz="3200" b="1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3200" b="1" dirty="0" err="1">
                  <a:solidFill>
                    <a:schemeClr val="bg1">
                      <a:lumMod val="50000"/>
                    </a:schemeClr>
                  </a:solidFill>
                </a:rPr>
                <a:t>Interaktif</a:t>
              </a:r>
              <a:endParaRPr lang="en-US" sz="32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endParaRPr lang="en-US" sz="32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04900" y="3505200"/>
            <a:ext cx="7340600" cy="1409700"/>
            <a:chOff x="1104900" y="3505200"/>
            <a:chExt cx="7340600" cy="1409700"/>
          </a:xfrm>
        </p:grpSpPr>
        <p:pic>
          <p:nvPicPr>
            <p:cNvPr id="9218" name="Picture 2" descr="E:\My Icon\Icon\Icons\Emblems\pla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3505200"/>
              <a:ext cx="140970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2921000" y="3708736"/>
              <a:ext cx="55245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</a:rPr>
                <a:t>Dapat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</a:rPr>
                <a:t> </a:t>
              </a:r>
              <a:r>
                <a:rPr lang="en-US" sz="3200" b="1" dirty="0" err="1">
                  <a:solidFill>
                    <a:schemeClr val="accent5">
                      <a:lumMod val="75000"/>
                    </a:schemeClr>
                  </a:solidFill>
                </a:rPr>
                <a:t>menganalisis</a:t>
              </a:r>
              <a:r>
                <a:rPr lang="en-US" sz="3200" b="1" dirty="0">
                  <a:solidFill>
                    <a:schemeClr val="accent5">
                      <a:lumMod val="75000"/>
                    </a:schemeClr>
                  </a:solidFill>
                </a:rPr>
                <a:t> data</a:t>
              </a:r>
            </a:p>
            <a:p>
              <a:endParaRPr lang="en-US" sz="3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90600" y="5181600"/>
            <a:ext cx="8877300" cy="1562100"/>
            <a:chOff x="990600" y="5181600"/>
            <a:chExt cx="8877300" cy="1562100"/>
          </a:xfrm>
        </p:grpSpPr>
        <p:pic>
          <p:nvPicPr>
            <p:cNvPr id="9219" name="Picture 3" descr="E:\My Icon\Icon\Icons\Emblems\sal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5181600"/>
              <a:ext cx="1562100" cy="15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933700" y="5670262"/>
              <a:ext cx="6934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accent3">
                      <a:lumMod val="50000"/>
                    </a:schemeClr>
                  </a:solidFill>
                </a:rPr>
                <a:t>Dapat</a:t>
              </a:r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sz="3200" b="1" dirty="0" err="1">
                  <a:solidFill>
                    <a:schemeClr val="accent3">
                      <a:lumMod val="50000"/>
                    </a:schemeClr>
                  </a:solidFill>
                </a:rPr>
                <a:t>Memprediksi</a:t>
              </a:r>
              <a:r>
                <a:rPr lang="en-US" sz="3200" b="1" dirty="0">
                  <a:solidFill>
                    <a:schemeClr val="accent3">
                      <a:lumMod val="50000"/>
                    </a:schemeClr>
                  </a:solidFill>
                </a:rPr>
                <a:t> </a:t>
              </a:r>
              <a:r>
                <a:rPr lang="en-US" sz="3200" b="1" dirty="0" smtClean="0">
                  <a:solidFill>
                    <a:schemeClr val="accent3">
                      <a:lumMod val="50000"/>
                    </a:schemeClr>
                  </a:solidFill>
                </a:rPr>
                <a:t>Data</a:t>
              </a:r>
              <a:endParaRPr lang="id-ID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407933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pembuatan</a:t>
            </a:r>
            <a:r>
              <a:rPr lang="en-US" dirty="0" smtClean="0"/>
              <a:t> dashboard </a:t>
            </a:r>
            <a:r>
              <a:rPr lang="en-US" dirty="0" err="1" smtClean="0"/>
              <a:t>ini</a:t>
            </a:r>
            <a:r>
              <a:rPr lang="en-US" dirty="0" smtClean="0"/>
              <a:t> kami </a:t>
            </a:r>
            <a:r>
              <a:rPr lang="en-US" dirty="0" err="1" smtClean="0"/>
              <a:t>fokus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menyajikan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tahun</a:t>
            </a:r>
            <a:r>
              <a:rPr lang="en-US" dirty="0" smtClean="0"/>
              <a:t> 1996 – 2012 yang </a:t>
            </a:r>
            <a:r>
              <a:rPr lang="en-US" dirty="0" err="1" smtClean="0"/>
              <a:t>berkaitan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5 </a:t>
            </a:r>
            <a:r>
              <a:rPr lang="en-US" dirty="0" err="1" smtClean="0"/>
              <a:t>aspek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: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1229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" r="774"/>
          <a:stretch>
            <a:fillRect/>
          </a:stretch>
        </p:blipFill>
        <p:spPr bwMode="auto">
          <a:xfrm>
            <a:off x="1905000" y="1498600"/>
            <a:ext cx="5410200" cy="3360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6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0579" y="5082540"/>
            <a:ext cx="8007745" cy="1089660"/>
            <a:chOff x="838199" y="5105400"/>
            <a:chExt cx="8007745" cy="1089660"/>
          </a:xfrm>
        </p:grpSpPr>
        <p:sp>
          <p:nvSpPr>
            <p:cNvPr id="9" name="Rectangle 8"/>
            <p:cNvSpPr/>
            <p:nvPr/>
          </p:nvSpPr>
          <p:spPr>
            <a:xfrm>
              <a:off x="3289301" y="5105400"/>
              <a:ext cx="5556643" cy="1077218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en-US" sz="3200" dirty="0" err="1">
                  <a:solidFill>
                    <a:schemeClr val="bg1"/>
                  </a:solidFill>
                </a:rPr>
                <a:t>Perolehan</a:t>
              </a:r>
              <a:r>
                <a:rPr lang="en-US" sz="3200" dirty="0">
                  <a:solidFill>
                    <a:schemeClr val="bg1"/>
                  </a:solidFill>
                </a:rPr>
                <a:t> </a:t>
              </a:r>
              <a:r>
                <a:rPr lang="en-US" sz="3200" dirty="0" err="1">
                  <a:solidFill>
                    <a:schemeClr val="bg1"/>
                  </a:solidFill>
                </a:rPr>
                <a:t>Medali</a:t>
              </a:r>
              <a:r>
                <a:rPr lang="en-US" sz="3200" dirty="0">
                  <a:solidFill>
                    <a:schemeClr val="bg1"/>
                  </a:solidFill>
                </a:rPr>
                <a:t> </a:t>
              </a:r>
              <a:endParaRPr lang="en-US" sz="32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3200" dirty="0" err="1" smtClean="0">
                  <a:solidFill>
                    <a:schemeClr val="bg1"/>
                  </a:solidFill>
                </a:rPr>
                <a:t>Setiap</a:t>
              </a:r>
              <a:r>
                <a:rPr lang="en-US" sz="3200" dirty="0" smtClean="0">
                  <a:solidFill>
                    <a:schemeClr val="bg1"/>
                  </a:solidFill>
                </a:rPr>
                <a:t> Negara</a:t>
              </a:r>
              <a:endParaRPr lang="en-US" sz="3200" dirty="0"/>
            </a:p>
          </p:txBody>
        </p:sp>
        <p:pic>
          <p:nvPicPr>
            <p:cNvPr id="13315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36" t="13065" r="31065" b="70250"/>
            <a:stretch/>
          </p:blipFill>
          <p:spPr bwMode="auto">
            <a:xfrm>
              <a:off x="838199" y="5117842"/>
              <a:ext cx="3849877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1124343" y="3124200"/>
            <a:ext cx="7721601" cy="1641420"/>
            <a:chOff x="1124343" y="3124200"/>
            <a:chExt cx="7721601" cy="1641420"/>
          </a:xfrm>
        </p:grpSpPr>
        <p:sp>
          <p:nvSpPr>
            <p:cNvPr id="8" name="Rectangle 7"/>
            <p:cNvSpPr/>
            <p:nvPr/>
          </p:nvSpPr>
          <p:spPr>
            <a:xfrm>
              <a:off x="3429000" y="3365500"/>
              <a:ext cx="5416944" cy="10772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r"/>
              <a:r>
                <a:rPr lang="en-US" sz="3200" dirty="0" err="1" smtClean="0">
                  <a:solidFill>
                    <a:schemeClr val="bg1"/>
                  </a:solidFill>
                </a:rPr>
                <a:t>Peringkat</a:t>
              </a:r>
              <a:r>
                <a:rPr lang="en-US" sz="3200" dirty="0" smtClean="0">
                  <a:solidFill>
                    <a:schemeClr val="bg1"/>
                  </a:solidFill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</a:rPr>
                <a:t>Teratas</a:t>
              </a:r>
              <a:r>
                <a:rPr lang="en-US" sz="3200" dirty="0">
                  <a:solidFill>
                    <a:schemeClr val="bg1"/>
                  </a:solidFill>
                </a:rPr>
                <a:t> </a:t>
              </a:r>
              <a:endParaRPr lang="en-US" sz="3200" dirty="0" smtClean="0">
                <a:solidFill>
                  <a:schemeClr val="bg1"/>
                </a:solidFill>
              </a:endParaRPr>
            </a:p>
            <a:p>
              <a:pPr algn="r"/>
              <a:r>
                <a:rPr lang="en-US" sz="3200" dirty="0" err="1" smtClean="0">
                  <a:solidFill>
                    <a:schemeClr val="bg1"/>
                  </a:solidFill>
                </a:rPr>
                <a:t>Perolehan</a:t>
              </a:r>
              <a:r>
                <a:rPr lang="en-US" sz="3200" dirty="0" smtClean="0">
                  <a:solidFill>
                    <a:schemeClr val="bg1"/>
                  </a:solidFill>
                </a:rPr>
                <a:t> </a:t>
              </a:r>
              <a:r>
                <a:rPr lang="en-US" sz="3200" dirty="0" err="1" smtClean="0">
                  <a:solidFill>
                    <a:schemeClr val="bg1"/>
                  </a:solidFill>
                </a:rPr>
                <a:t>Medali</a:t>
              </a:r>
              <a:endParaRPr lang="en-US" sz="3200" dirty="0"/>
            </a:p>
          </p:txBody>
        </p:sp>
        <p:pic>
          <p:nvPicPr>
            <p:cNvPr id="13314" name="Picture 1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84" t="13523" r="668" b="50890"/>
            <a:stretch/>
          </p:blipFill>
          <p:spPr bwMode="auto">
            <a:xfrm>
              <a:off x="1124343" y="3124200"/>
              <a:ext cx="3358757" cy="164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90600" y="1525141"/>
            <a:ext cx="8001000" cy="1209541"/>
            <a:chOff x="990600" y="1525141"/>
            <a:chExt cx="8001000" cy="1209541"/>
          </a:xfrm>
        </p:grpSpPr>
        <p:sp>
          <p:nvSpPr>
            <p:cNvPr id="2" name="Rectangle 1"/>
            <p:cNvSpPr/>
            <p:nvPr/>
          </p:nvSpPr>
          <p:spPr>
            <a:xfrm>
              <a:off x="3429000" y="1525141"/>
              <a:ext cx="5562600" cy="107721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r"/>
              <a:r>
                <a:rPr lang="en-US" sz="3200" dirty="0" err="1" smtClean="0"/>
                <a:t>Informasi</a:t>
              </a:r>
              <a:r>
                <a:rPr lang="en-US" sz="3200" dirty="0" smtClean="0"/>
                <a:t> </a:t>
              </a:r>
              <a:r>
                <a:rPr lang="en-US" sz="3200" dirty="0" err="1" smtClean="0"/>
                <a:t>Mengenai</a:t>
              </a:r>
              <a:endParaRPr lang="en-US" sz="3200" dirty="0" smtClean="0"/>
            </a:p>
            <a:p>
              <a:pPr algn="r"/>
              <a:r>
                <a:rPr lang="en-US" sz="3200" dirty="0" smtClean="0"/>
                <a:t> </a:t>
              </a:r>
              <a:r>
                <a:rPr lang="en-US" sz="3200" dirty="0" err="1" smtClean="0"/>
                <a:t>Olimpiade</a:t>
              </a:r>
              <a:endParaRPr lang="en-US" sz="3200" dirty="0"/>
            </a:p>
          </p:txBody>
        </p:sp>
        <p:pic>
          <p:nvPicPr>
            <p:cNvPr id="12290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4" t="13434" r="53200" b="62119"/>
            <a:stretch>
              <a:fillRect/>
            </a:stretch>
          </p:blipFill>
          <p:spPr bwMode="auto">
            <a:xfrm>
              <a:off x="990600" y="1525141"/>
              <a:ext cx="3505200" cy="12095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99255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00200" y="1371600"/>
            <a:ext cx="5905500" cy="2046834"/>
            <a:chOff x="1600200" y="1371600"/>
            <a:chExt cx="5905500" cy="2046834"/>
          </a:xfrm>
        </p:grpSpPr>
        <p:sp>
          <p:nvSpPr>
            <p:cNvPr id="6" name="Rectangle 5"/>
            <p:cNvSpPr/>
            <p:nvPr/>
          </p:nvSpPr>
          <p:spPr>
            <a:xfrm>
              <a:off x="1638300" y="2833659"/>
              <a:ext cx="5867400" cy="58477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sz="3200" dirty="0" err="1"/>
                <a:t>Pemenang</a:t>
              </a:r>
              <a:r>
                <a:rPr lang="en-US" sz="3200" dirty="0"/>
                <a:t> </a:t>
              </a:r>
              <a:r>
                <a:rPr lang="en-US" sz="3200" dirty="0" err="1"/>
                <a:t>Cabang</a:t>
              </a:r>
              <a:r>
                <a:rPr lang="en-US" sz="3200" dirty="0"/>
                <a:t> </a:t>
              </a:r>
              <a:r>
                <a:rPr lang="en-US" sz="3200" dirty="0" err="1" smtClean="0"/>
                <a:t>Olahraga</a:t>
              </a:r>
              <a:endParaRPr lang="en-US" sz="3200" dirty="0"/>
            </a:p>
          </p:txBody>
        </p:sp>
        <p:pic>
          <p:nvPicPr>
            <p:cNvPr id="11266" name="Picture 1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34" t="26071" r="16304" b="55673"/>
            <a:stretch/>
          </p:blipFill>
          <p:spPr bwMode="auto">
            <a:xfrm>
              <a:off x="1600200" y="1371600"/>
              <a:ext cx="5867400" cy="1423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914400" y="3505200"/>
            <a:ext cx="7162800" cy="3246060"/>
            <a:chOff x="914400" y="3505200"/>
            <a:chExt cx="7162800" cy="3246060"/>
          </a:xfrm>
        </p:grpSpPr>
        <p:sp>
          <p:nvSpPr>
            <p:cNvPr id="7" name="Rectangle 6"/>
            <p:cNvSpPr/>
            <p:nvPr/>
          </p:nvSpPr>
          <p:spPr>
            <a:xfrm>
              <a:off x="1371600" y="5181600"/>
              <a:ext cx="6400800" cy="156966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r>
                <a:rPr lang="en-US" sz="3200" dirty="0" err="1"/>
                <a:t>Perbandingan</a:t>
              </a:r>
              <a:r>
                <a:rPr lang="en-US" sz="3200" dirty="0"/>
                <a:t> </a:t>
              </a:r>
              <a:r>
                <a:rPr lang="en-US" sz="3200" dirty="0" err="1"/>
                <a:t>Perolehan</a:t>
              </a:r>
              <a:r>
                <a:rPr lang="en-US" sz="3200" dirty="0"/>
                <a:t> </a:t>
              </a:r>
              <a:r>
                <a:rPr lang="en-US" sz="3200" dirty="0" err="1"/>
                <a:t>Medali</a:t>
              </a:r>
              <a:r>
                <a:rPr lang="en-US" sz="3200" dirty="0"/>
                <a:t> </a:t>
              </a:r>
              <a:r>
                <a:rPr lang="en-US" sz="3200" dirty="0" err="1"/>
                <a:t>Setiap</a:t>
              </a:r>
              <a:r>
                <a:rPr lang="en-US" sz="3200" dirty="0"/>
                <a:t>     </a:t>
              </a:r>
            </a:p>
            <a:p>
              <a:pPr algn="ctr"/>
              <a:r>
                <a:rPr lang="en-US" sz="3200" dirty="0"/>
                <a:t>Negara </a:t>
              </a:r>
              <a:r>
                <a:rPr lang="en-US" sz="3200" dirty="0" err="1"/>
                <a:t>Beserta</a:t>
              </a:r>
              <a:r>
                <a:rPr lang="en-US" sz="3200" dirty="0"/>
                <a:t> </a:t>
              </a:r>
              <a:r>
                <a:rPr lang="en-US" sz="3200" dirty="0" err="1"/>
                <a:t>Analisis</a:t>
              </a:r>
              <a:r>
                <a:rPr lang="en-US" sz="3200" dirty="0"/>
                <a:t> </a:t>
              </a:r>
              <a:r>
                <a:rPr lang="en-US" sz="3200" dirty="0" smtClean="0"/>
                <a:t>Trend</a:t>
              </a:r>
              <a:endParaRPr lang="en-US" sz="3200" dirty="0"/>
            </a:p>
          </p:txBody>
        </p:sp>
        <p:pic>
          <p:nvPicPr>
            <p:cNvPr id="11267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14" r="687" b="9528"/>
            <a:stretch>
              <a:fillRect/>
            </a:stretch>
          </p:blipFill>
          <p:spPr bwMode="auto">
            <a:xfrm>
              <a:off x="914400" y="3505200"/>
              <a:ext cx="7162800" cy="1681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06259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Olympic official website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www.olympic.org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“Olympics </a:t>
            </a:r>
            <a:r>
              <a:rPr lang="en-US" dirty="0"/>
              <a:t>Data 1996-2012” Excel </a:t>
            </a:r>
            <a:r>
              <a:rPr lang="en-US" dirty="0" smtClean="0"/>
              <a:t>file from SAP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Figure </a:t>
            </a:r>
            <a:r>
              <a:rPr lang="en-US" dirty="0"/>
              <a:t>And Data Resources For Each Country</a:t>
            </a:r>
          </a:p>
          <a:p>
            <a:pPr marL="0" indent="0">
              <a:buNone/>
            </a:pPr>
            <a:r>
              <a:rPr lang="en-US" b="1" dirty="0" smtClean="0"/>
              <a:t>     	</a:t>
            </a:r>
            <a:r>
              <a:rPr lang="id-ID" b="1" u="sng" dirty="0" smtClean="0">
                <a:hlinkClick r:id="rId4"/>
              </a:rPr>
              <a:t>http</a:t>
            </a:r>
            <a:r>
              <a:rPr lang="id-ID" b="1" u="sng" dirty="0">
                <a:hlinkClick r:id="rId4"/>
              </a:rPr>
              <a:t>://flagpedia.net</a:t>
            </a:r>
            <a:r>
              <a:rPr lang="id-ID" b="1" u="sng" dirty="0" smtClean="0">
                <a:hlinkClick r:id="rId4"/>
              </a:rPr>
              <a:t>/</a:t>
            </a:r>
            <a:endParaRPr lang="en-US" b="1" u="sng" dirty="0" smtClean="0"/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Data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743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Berikut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dashboard yang kami </a:t>
            </a:r>
            <a:r>
              <a:rPr lang="en-US" dirty="0" err="1" smtClean="0"/>
              <a:t>gunakan</a:t>
            </a:r>
            <a:r>
              <a:rPr lang="en-US" dirty="0" smtClean="0"/>
              <a:t>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9200"/>
          </a:xfr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" t="13434" r="53200" b="62119"/>
          <a:stretch>
            <a:fillRect/>
          </a:stretch>
        </p:blipFill>
        <p:spPr bwMode="auto">
          <a:xfrm>
            <a:off x="537882" y="2667000"/>
            <a:ext cx="4637314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1" t="13333" r="2711" b="51025"/>
          <a:stretch>
            <a:fillRect/>
          </a:stretch>
        </p:blipFill>
        <p:spPr bwMode="auto">
          <a:xfrm>
            <a:off x="874306" y="4604840"/>
            <a:ext cx="3964465" cy="1946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10200" y="3097768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Slide Picture Menu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62600" y="51816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Stacked Bar Chart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803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291</TotalTime>
  <Words>300</Words>
  <Application>Microsoft Office PowerPoint</Application>
  <PresentationFormat>On-screen Show (4:3)</PresentationFormat>
  <Paragraphs>87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SAP Dashboard  </vt:lpstr>
      <vt:lpstr>Apa Itu Dashboard ?</vt:lpstr>
      <vt:lpstr>PowerPoint Presentation</vt:lpstr>
      <vt:lpstr>Mengapa Dashboard ?</vt:lpstr>
      <vt:lpstr>Objectives</vt:lpstr>
      <vt:lpstr>Objectives</vt:lpstr>
      <vt:lpstr>Objectives</vt:lpstr>
      <vt:lpstr>Data Source</vt:lpstr>
      <vt:lpstr>Component</vt:lpstr>
      <vt:lpstr>Component</vt:lpstr>
      <vt:lpstr>Component</vt:lpstr>
      <vt:lpstr>Component</vt:lpstr>
      <vt:lpstr>Executive Summary</vt:lpstr>
      <vt:lpstr>Executive Summary</vt:lpstr>
      <vt:lpstr>Executive Summary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Dashboard Design Challenge Teddy Brothers</dc:title>
  <dc:creator>TheBrotherS</dc:creator>
  <cp:lastModifiedBy>master</cp:lastModifiedBy>
  <cp:revision>50</cp:revision>
  <dcterms:created xsi:type="dcterms:W3CDTF">2012-12-18T16:53:34Z</dcterms:created>
  <dcterms:modified xsi:type="dcterms:W3CDTF">2012-12-19T13:25:34Z</dcterms:modified>
</cp:coreProperties>
</file>